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67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33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Ola\Desktop\EVCA_Yearbook%202013_POLAND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!GOOGLE%20DRIVE\!UEP\publications\ekoinnowacje\vc%20wykr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Europa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rgbClr val="FFFF00"/>
                </a:solidFill>
              </a:ln>
              <a:effectLst/>
              <a:sp3d contourW="25400">
                <a:contourClr>
                  <a:srgbClr val="FFFF00"/>
                </a:contourClr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Sheet1!$A$2:$A$9</c:f>
              <c:strCache>
                <c:ptCount val="8"/>
                <c:pt idx="0">
                  <c:v>Biotechnologia i medycyna</c:v>
                </c:pt>
                <c:pt idx="1">
                  <c:v>Usługi biznesowe</c:v>
                </c:pt>
                <c:pt idx="2">
                  <c:v>Komunikacja</c:v>
                </c:pt>
                <c:pt idx="3">
                  <c:v>Handel detaliczny</c:v>
                </c:pt>
                <c:pt idx="4">
                  <c:v>Energia</c:v>
                </c:pt>
                <c:pt idx="5">
                  <c:v>Usługi finansowe</c:v>
                </c:pt>
                <c:pt idx="6">
                  <c:v>Internet i technologie informatyczne</c:v>
                </c:pt>
                <c:pt idx="7">
                  <c:v>Inne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0.18099999999999999</c:v>
                </c:pt>
                <c:pt idx="1">
                  <c:v>0.153</c:v>
                </c:pt>
                <c:pt idx="2">
                  <c:v>0.13300000000000001</c:v>
                </c:pt>
                <c:pt idx="3">
                  <c:v>7.0000000000000007E-2</c:v>
                </c:pt>
                <c:pt idx="4">
                  <c:v>3.2000000000000001E-2</c:v>
                </c:pt>
                <c:pt idx="5">
                  <c:v>2.4E-2</c:v>
                </c:pt>
                <c:pt idx="6">
                  <c:v>0.40200000000000002</c:v>
                </c:pt>
                <c:pt idx="7">
                  <c:v>5.0000000000000001E-3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Stany Zjednoczone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Sheet1!$A$2:$A$9</c:f>
              <c:strCache>
                <c:ptCount val="8"/>
                <c:pt idx="0">
                  <c:v>Biotechnologia i medycyna</c:v>
                </c:pt>
                <c:pt idx="1">
                  <c:v>Usługi biznesowe</c:v>
                </c:pt>
                <c:pt idx="2">
                  <c:v>Komunikacja</c:v>
                </c:pt>
                <c:pt idx="3">
                  <c:v>Handel detaliczny</c:v>
                </c:pt>
                <c:pt idx="4">
                  <c:v>Energia</c:v>
                </c:pt>
                <c:pt idx="5">
                  <c:v>Usługi finansowe</c:v>
                </c:pt>
                <c:pt idx="6">
                  <c:v>Internet i technologie informatyczne</c:v>
                </c:pt>
                <c:pt idx="7">
                  <c:v>Inne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0.20799999999999999</c:v>
                </c:pt>
                <c:pt idx="1">
                  <c:v>0.112</c:v>
                </c:pt>
                <c:pt idx="2">
                  <c:v>0.187</c:v>
                </c:pt>
                <c:pt idx="3">
                  <c:v>5.3999999999999999E-2</c:v>
                </c:pt>
                <c:pt idx="4">
                  <c:v>1.7000000000000001E-2</c:v>
                </c:pt>
                <c:pt idx="5">
                  <c:v>2.9000000000000001E-2</c:v>
                </c:pt>
                <c:pt idx="6">
                  <c:v>0.39</c:v>
                </c:pt>
                <c:pt idx="7">
                  <c:v>3.0000000000000001E-3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Sheet1!$C$155:$C$169</c:f>
              <c:strCache>
                <c:ptCount val="15"/>
                <c:pt idx="0">
                  <c:v>Rolnictwo</c:v>
                </c:pt>
                <c:pt idx="1">
                  <c:v>Usługi biznesowe i przemysłowe</c:v>
                </c:pt>
                <c:pt idx="2">
                  <c:v>Usługi biznesowe i przemysłowe</c:v>
                </c:pt>
                <c:pt idx="3">
                  <c:v>Chemia</c:v>
                </c:pt>
                <c:pt idx="4">
                  <c:v>Komunikacja</c:v>
                </c:pt>
                <c:pt idx="5">
                  <c:v>Przemysł komputerowy i elektroniczny</c:v>
                </c:pt>
                <c:pt idx="6">
                  <c:v>Budownictwo</c:v>
                </c:pt>
                <c:pt idx="7">
                  <c:v>Dobra konsumpcyjne i handel detaliczny</c:v>
                </c:pt>
                <c:pt idx="8">
                  <c:v>Obsługa klienta</c:v>
                </c:pt>
                <c:pt idx="9">
                  <c:v>Energia i środowisko</c:v>
                </c:pt>
                <c:pt idx="10">
                  <c:v>Usługi finansowe</c:v>
                </c:pt>
                <c:pt idx="11">
                  <c:v>Nauki przyrodnicze</c:v>
                </c:pt>
                <c:pt idx="12">
                  <c:v>Nieruchomości</c:v>
                </c:pt>
                <c:pt idx="13">
                  <c:v>Transport</c:v>
                </c:pt>
                <c:pt idx="14">
                  <c:v>Inne</c:v>
                </c:pt>
              </c:strCache>
            </c:strRef>
          </c:cat>
          <c:val>
            <c:numRef>
              <c:f>Sheet1!$Y$155:$Y$169</c:f>
              <c:numCache>
                <c:formatCode>0.0</c:formatCode>
                <c:ptCount val="15"/>
                <c:pt idx="0">
                  <c:v>0</c:v>
                </c:pt>
                <c:pt idx="1">
                  <c:v>8.0593474618151522</c:v>
                </c:pt>
                <c:pt idx="2">
                  <c:v>0.65520324015431364</c:v>
                </c:pt>
                <c:pt idx="3">
                  <c:v>1.4169020755961008</c:v>
                </c:pt>
                <c:pt idx="4">
                  <c:v>1.7949160347653506</c:v>
                </c:pt>
                <c:pt idx="5">
                  <c:v>5.4271834758777029</c:v>
                </c:pt>
                <c:pt idx="6">
                  <c:v>0.22099113586943855</c:v>
                </c:pt>
                <c:pt idx="7">
                  <c:v>24.055162711019697</c:v>
                </c:pt>
                <c:pt idx="8">
                  <c:v>7.204397425811722</c:v>
                </c:pt>
                <c:pt idx="9">
                  <c:v>5.8925920580101918</c:v>
                </c:pt>
                <c:pt idx="10">
                  <c:v>17.772426262085119</c:v>
                </c:pt>
                <c:pt idx="11">
                  <c:v>26.46485579179495</c:v>
                </c:pt>
                <c:pt idx="12">
                  <c:v>0</c:v>
                </c:pt>
                <c:pt idx="13">
                  <c:v>1.0360223272002624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68339765169666511"/>
          <c:y val="1.5803589163493618E-2"/>
          <c:w val="0.31660235883328597"/>
          <c:h val="0.96839261125868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 w="57150" cmpd="sng">
              <a:noFill/>
            </a:ln>
            <a:effectLst>
              <a:outerShdw blurRad="50800" dist="50800" dir="5400000" algn="ctr" rotWithShape="0">
                <a:schemeClr val="bg1"/>
              </a:outerShdw>
            </a:effectLst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57150" cmpd="sng">
                <a:noFill/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Francja</c:v>
                </c:pt>
                <c:pt idx="1">
                  <c:v>Austria i Szwajcaria</c:v>
                </c:pt>
                <c:pt idx="2">
                  <c:v>Grecja</c:v>
                </c:pt>
                <c:pt idx="3">
                  <c:v>Kraje Beneluksu</c:v>
                </c:pt>
                <c:pt idx="4">
                  <c:v>Kraje Europy Środkowo-Wschodniej bez Polski</c:v>
                </c:pt>
                <c:pt idx="5">
                  <c:v>Polska</c:v>
                </c:pt>
                <c:pt idx="6">
                  <c:v>Niemcy</c:v>
                </c:pt>
                <c:pt idx="7">
                  <c:v>Kraje Skandynawskie</c:v>
                </c:pt>
                <c:pt idx="8">
                  <c:v>Hiszpania i Włochy</c:v>
                </c:pt>
                <c:pt idx="9">
                  <c:v>Wielka Brytania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5.0000000000000001E-3</c:v>
                </c:pt>
                <c:pt idx="1">
                  <c:v>5.0000000000000001E-3</c:v>
                </c:pt>
                <c:pt idx="2">
                  <c:v>6.0000000000000001E-3</c:v>
                </c:pt>
                <c:pt idx="3">
                  <c:v>8.0000000000000002E-3</c:v>
                </c:pt>
                <c:pt idx="4">
                  <c:v>8.0000000000000002E-3</c:v>
                </c:pt>
                <c:pt idx="5">
                  <c:v>1.0999999999999999E-2</c:v>
                </c:pt>
                <c:pt idx="6">
                  <c:v>1.4E-2</c:v>
                </c:pt>
                <c:pt idx="7">
                  <c:v>1.7000000000000001E-2</c:v>
                </c:pt>
                <c:pt idx="8">
                  <c:v>1.7999999999999999E-2</c:v>
                </c:pt>
                <c:pt idx="9">
                  <c:v>2.1000000000000001E-2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4"/>
        <c:axId val="268688944"/>
        <c:axId val="268691688"/>
      </c:barChart>
      <c:catAx>
        <c:axId val="268688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68691688"/>
        <c:crosses val="autoZero"/>
        <c:auto val="1"/>
        <c:lblAlgn val="ctr"/>
        <c:lblOffset val="100"/>
        <c:noMultiLvlLbl val="0"/>
      </c:catAx>
      <c:valAx>
        <c:axId val="26869168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26868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ED670-1671-44F1-B763-09B797063AF4}" type="datetimeFigureOut">
              <a:rPr lang="pl-PL" smtClean="0"/>
              <a:t>2016-03-03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28A52-8C63-47E1-BED4-DD4EBACA3E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908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8B070-F096-4AA9-8602-BD206BAE48E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86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12EBB-DC68-42B1-A346-1F1921ED986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8005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FC688-7B69-46CD-BFC5-6ECDBAD8A80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47888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2A407E5-7A94-4E6B-90C4-62133A0FA97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88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4AA4F-C7BA-4DDC-B9F7-EE31378EB9D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247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14EDA-2CC4-454A-92CC-534DD4D0F2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0347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964F5-A07C-4E54-A650-802F1E653FC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851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5E16F-3AFB-4CD1-95DA-14B30A202C9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994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7FFB4-ADD1-49BA-BCAC-5E42680988F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9135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8CC8D-CAD9-4795-9EA8-73CFDD50CD4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966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91160-577F-40FB-9C63-E1C0A47CCA8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4901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A45B6-5798-4306-A18D-DD9B6DA175C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8425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7EC239-2003-4D6C-97EF-61806A02CCF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power point tytulow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0" y="2492375"/>
            <a:ext cx="5254625" cy="2952750"/>
          </a:xfrm>
        </p:spPr>
        <p:txBody>
          <a:bodyPr anchor="ctr"/>
          <a:lstStyle/>
          <a:p>
            <a:pPr algn="l"/>
            <a:r>
              <a:rPr lang="pl-PL" altLang="pl-PL" sz="3200" dirty="0" smtClean="0">
                <a:latin typeface="Calibri" panose="020F0502020204030204" pitchFamily="34" charset="0"/>
              </a:rPr>
              <a:t>Finansowanie </a:t>
            </a:r>
            <a:r>
              <a:rPr lang="pl-PL" altLang="pl-PL" sz="3200" dirty="0" err="1" smtClean="0">
                <a:latin typeface="Calibri" panose="020F0502020204030204" pitchFamily="34" charset="0"/>
              </a:rPr>
              <a:t>ekoinnowacji</a:t>
            </a:r>
            <a:r>
              <a:rPr lang="pl-PL" altLang="pl-PL" sz="2600" dirty="0" smtClean="0">
                <a:latin typeface="Calibri" panose="020F0502020204030204" pitchFamily="34" charset="0"/>
              </a:rPr>
              <a:t/>
            </a:r>
            <a:br>
              <a:rPr lang="pl-PL" altLang="pl-PL" sz="2600" dirty="0" smtClean="0">
                <a:latin typeface="Calibri" panose="020F0502020204030204" pitchFamily="34" charset="0"/>
              </a:rPr>
            </a:br>
            <a:r>
              <a:rPr lang="pl-PL" altLang="pl-PL" sz="2600" dirty="0">
                <a:latin typeface="Calibri" panose="020F0502020204030204" pitchFamily="34" charset="0"/>
              </a:rPr>
              <a:t/>
            </a:r>
            <a:br>
              <a:rPr lang="pl-PL" altLang="pl-PL" sz="2600" dirty="0">
                <a:latin typeface="Calibri" panose="020F0502020204030204" pitchFamily="34" charset="0"/>
              </a:rPr>
            </a:br>
            <a:r>
              <a:rPr lang="pl-PL" altLang="pl-PL" sz="1600" dirty="0" smtClean="0">
                <a:latin typeface="Calibri" panose="020F0502020204030204" pitchFamily="34" charset="0"/>
              </a:rPr>
              <a:t>dr Aleksandra Szulczewska-Remi</a:t>
            </a:r>
            <a:br>
              <a:rPr lang="pl-PL" altLang="pl-PL" sz="1600" dirty="0" smtClean="0">
                <a:latin typeface="Calibri" panose="020F0502020204030204" pitchFamily="34" charset="0"/>
              </a:rPr>
            </a:br>
            <a:r>
              <a:rPr lang="pl-PL" altLang="pl-PL" sz="1600" dirty="0" smtClean="0">
                <a:latin typeface="Calibri" panose="020F0502020204030204" pitchFamily="34" charset="0"/>
              </a:rPr>
              <a:t>Katedra Controllingu, Analizy Finansowej i Wyceny</a:t>
            </a:r>
            <a:br>
              <a:rPr lang="pl-PL" altLang="pl-PL" sz="1600" dirty="0" smtClean="0">
                <a:latin typeface="Calibri" panose="020F0502020204030204" pitchFamily="34" charset="0"/>
              </a:rPr>
            </a:br>
            <a:r>
              <a:rPr lang="pl-PL" altLang="pl-PL" sz="1600" dirty="0" smtClean="0">
                <a:latin typeface="Calibri" panose="020F0502020204030204" pitchFamily="34" charset="0"/>
              </a:rPr>
              <a:t>Wydział Zarządzania </a:t>
            </a:r>
            <a:br>
              <a:rPr lang="pl-PL" altLang="pl-PL" sz="1600" dirty="0" smtClean="0">
                <a:latin typeface="Calibri" panose="020F0502020204030204" pitchFamily="34" charset="0"/>
              </a:rPr>
            </a:br>
            <a:r>
              <a:rPr lang="pl-PL" altLang="pl-PL" sz="1600" dirty="0" smtClean="0">
                <a:latin typeface="Calibri" panose="020F0502020204030204" pitchFamily="34" charset="0"/>
              </a:rPr>
              <a:t>Uniwersytet Ekonomiczny w Poznaniu</a:t>
            </a:r>
            <a:endParaRPr lang="pl-PL" altLang="pl-PL" sz="1600" dirty="0">
              <a:solidFill>
                <a:srgbClr val="333333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8035" y="1279289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latin typeface="Calibri" panose="020F0502020204030204" pitchFamily="34" charset="0"/>
              </a:rPr>
              <a:t>Finansowanie </a:t>
            </a:r>
            <a:r>
              <a:rPr lang="pl-PL" sz="3200" dirty="0" err="1">
                <a:latin typeface="Calibri" panose="020F0502020204030204" pitchFamily="34" charset="0"/>
              </a:rPr>
              <a:t>ekoinnowacji</a:t>
            </a:r>
            <a:r>
              <a:rPr lang="pl-PL" sz="3200" dirty="0">
                <a:latin typeface="Calibri" panose="020F0502020204030204" pitchFamily="34" charset="0"/>
              </a:rPr>
              <a:t> ze środków </a:t>
            </a:r>
            <a:r>
              <a:rPr lang="pl-PL" sz="3200" dirty="0" smtClean="0">
                <a:latin typeface="Calibri" panose="020F0502020204030204" pitchFamily="34" charset="0"/>
              </a:rPr>
              <a:t>podmiotów sektora finansowego</a:t>
            </a:r>
          </a:p>
          <a:p>
            <a:endParaRPr lang="pl-PL" sz="2000" dirty="0" smtClean="0"/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" name="Rectangle 3"/>
          <p:cNvSpPr/>
          <p:nvPr/>
        </p:nvSpPr>
        <p:spPr>
          <a:xfrm>
            <a:off x="480760" y="2664284"/>
            <a:ext cx="829042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Bank Ochrony Środowiska S.A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kredyt Energia na Plus </a:t>
            </a:r>
            <a:r>
              <a:rPr lang="pl-PL" sz="2000" dirty="0" smtClean="0">
                <a:latin typeface="Calibri" panose="020F0502020204030204" pitchFamily="34" charset="0"/>
              </a:rPr>
              <a:t>- zagraniczna linia kredytowa </a:t>
            </a:r>
            <a:r>
              <a:rPr lang="pl-PL" sz="2000" dirty="0">
                <a:latin typeface="Calibri" panose="020F0502020204030204" pitchFamily="34" charset="0"/>
              </a:rPr>
              <a:t>Europejskiego Banku Inwestycyjnego w ramach Programu Efektywności Energetycznej dla Małych i Średnich Przedsiębiorstw (Kredyt SMEFF EE</a:t>
            </a:r>
            <a:r>
              <a:rPr lang="pl-PL" sz="2000" dirty="0" smtClean="0">
                <a:latin typeface="Calibri" panose="020F0502020204030204" pitchFamily="34" charset="0"/>
              </a:rPr>
              <a:t>)</a:t>
            </a:r>
          </a:p>
          <a:p>
            <a:pPr algn="just"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Program </a:t>
            </a:r>
            <a:r>
              <a:rPr lang="pl-PL" sz="2000" dirty="0">
                <a:latin typeface="Calibri" panose="020F0502020204030204" pitchFamily="34" charset="0"/>
              </a:rPr>
              <a:t>"Kredyt na innowacje technologiczne" - </a:t>
            </a:r>
            <a:r>
              <a:rPr lang="pl-PL" sz="2000" dirty="0" smtClean="0">
                <a:latin typeface="Calibri" panose="020F0502020204030204" pitchFamily="34" charset="0"/>
              </a:rPr>
              <a:t>najnowszy projekt </a:t>
            </a:r>
            <a:r>
              <a:rPr lang="pl-PL" sz="2000" dirty="0">
                <a:latin typeface="Calibri" panose="020F0502020204030204" pitchFamily="34" charset="0"/>
              </a:rPr>
              <a:t>Banku Gospodarstwa Krajowego (BGK)</a:t>
            </a:r>
            <a:r>
              <a:rPr lang="pl-PL" sz="2000" dirty="0" smtClean="0">
                <a:latin typeface="Calibri" panose="020F0502020204030204" pitchFamily="34" charset="0"/>
              </a:rPr>
              <a:t> </a:t>
            </a:r>
          </a:p>
          <a:p>
            <a:pPr algn="just"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środki Funduszu Ochrony Środowiska udzielane w formie pożyczki</a:t>
            </a:r>
            <a:endParaRPr lang="pl-PL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84419" y="986839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err="1" smtClean="0">
                <a:latin typeface="Calibri" panose="020F0502020204030204" pitchFamily="34" charset="0"/>
              </a:rPr>
              <a:t>Ekoinnowacje</a:t>
            </a:r>
            <a:r>
              <a:rPr lang="pl-PL" sz="3200" dirty="0" smtClean="0">
                <a:latin typeface="Calibri" panose="020F0502020204030204" pitchFamily="34" charset="0"/>
              </a:rPr>
              <a:t> finansowane kapitałem wysokiego ryzyka</a:t>
            </a:r>
          </a:p>
          <a:p>
            <a:endParaRPr lang="pl-PL" sz="2000" dirty="0" smtClean="0"/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" name="Rectangle 3"/>
          <p:cNvSpPr/>
          <p:nvPr/>
        </p:nvSpPr>
        <p:spPr>
          <a:xfrm>
            <a:off x="484419" y="1991693"/>
            <a:ext cx="82904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Polski rynek venture </a:t>
            </a:r>
            <a:r>
              <a:rPr lang="pl-PL" sz="2000" dirty="0" err="1">
                <a:latin typeface="Calibri" panose="020F0502020204030204" pitchFamily="34" charset="0"/>
              </a:rPr>
              <a:t>capital</a:t>
            </a:r>
            <a:r>
              <a:rPr lang="pl-PL" sz="2000" dirty="0">
                <a:latin typeface="Calibri" panose="020F0502020204030204" pitchFamily="34" charset="0"/>
              </a:rPr>
              <a:t> ma bardzo silną pozycję na tle innych państw CEE. W 2013 roku inwestycje funduszy venture </a:t>
            </a:r>
            <a:r>
              <a:rPr lang="pl-PL" sz="2000" dirty="0" err="1">
                <a:latin typeface="Calibri" panose="020F0502020204030204" pitchFamily="34" charset="0"/>
              </a:rPr>
              <a:t>capital</a:t>
            </a:r>
            <a:r>
              <a:rPr lang="pl-PL" sz="2000" dirty="0">
                <a:latin typeface="Calibri" panose="020F0502020204030204" pitchFamily="34" charset="0"/>
              </a:rPr>
              <a:t> w Polsce osiągnęły poziom około 0.10% PKB. Średnia wszystkich krajów Unii Europejskiej przekroczyła w tym samym czasie 0.25</a:t>
            </a:r>
            <a:r>
              <a:rPr lang="pl-PL" sz="2000" dirty="0" smtClean="0">
                <a:latin typeface="Calibri" panose="020F0502020204030204" pitchFamily="34" charset="0"/>
              </a:rPr>
              <a:t>%.</a:t>
            </a:r>
          </a:p>
          <a:p>
            <a:pPr algn="just"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Polska zajmuje 28. miejsce spośród 118 państw zanalizowanych w raporcie atrakcyjności dla </a:t>
            </a:r>
            <a:r>
              <a:rPr lang="pl-PL" sz="2000" dirty="0" err="1">
                <a:latin typeface="Calibri" panose="020F0502020204030204" pitchFamily="34" charset="0"/>
              </a:rPr>
              <a:t>Private</a:t>
            </a:r>
            <a:r>
              <a:rPr lang="pl-PL" sz="2000" dirty="0">
                <a:latin typeface="Calibri" panose="020F0502020204030204" pitchFamily="34" charset="0"/>
              </a:rPr>
              <a:t> Equity/Venture Capital za 2013 (29 miejsce w tym samym raporcie w roku 2014), opracowanym przez Uniwersytet </a:t>
            </a:r>
            <a:r>
              <a:rPr lang="pl-PL" sz="2000" dirty="0" smtClean="0">
                <a:latin typeface="Calibri" panose="020F0502020204030204" pitchFamily="34" charset="0"/>
              </a:rPr>
              <a:t>Nawarry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i </a:t>
            </a:r>
            <a:r>
              <a:rPr lang="pl-PL" sz="2000" dirty="0">
                <a:latin typeface="Calibri" panose="020F0502020204030204" pitchFamily="34" charset="0"/>
              </a:rPr>
              <a:t>Ernst and Young. Pozycja Polski w rankingu stabilnie rośnie z roku na rok – od 2009 Polska przeskoczyła 5 miejsc. Najlepiej oceniona </a:t>
            </a:r>
            <a:r>
              <a:rPr lang="pl-PL" sz="2000" dirty="0" smtClean="0">
                <a:latin typeface="Calibri" panose="020F0502020204030204" pitchFamily="34" charset="0"/>
              </a:rPr>
              <a:t>została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rankingu kategoria „IPO i aktywność emisji publicznych” (16 miejsce na świecie). Równie wysoko docenione zostały dzienniki i artykuły naukowe (19 miejsce na świecie), wielkość i płynność rynku akcji (15 miejsce na świecie) oraz wielkość gospodarki (29 miejsce na świecie</a:t>
            </a:r>
            <a:r>
              <a:rPr lang="pl-PL" sz="2000" dirty="0" smtClean="0">
                <a:latin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4126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65956" y="980728"/>
            <a:ext cx="7920037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dirty="0">
                <a:latin typeface="Calibri" panose="020F0502020204030204" pitchFamily="34" charset="0"/>
              </a:rPr>
              <a:t>Branże finansowane przez fundusze VC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1600" dirty="0">
                <a:latin typeface="Calibri" panose="020F0502020204030204" pitchFamily="34" charset="0"/>
              </a:rPr>
              <a:t>(dane </a:t>
            </a:r>
            <a:r>
              <a:rPr lang="pl-PL" altLang="pl-PL" sz="1600" dirty="0" err="1">
                <a:latin typeface="Calibri" panose="020F0502020204030204" pitchFamily="34" charset="0"/>
              </a:rPr>
              <a:t>Dow</a:t>
            </a:r>
            <a:r>
              <a:rPr lang="pl-PL" altLang="pl-PL" sz="1600" dirty="0">
                <a:latin typeface="Calibri" panose="020F0502020204030204" pitchFamily="34" charset="0"/>
              </a:rPr>
              <a:t> Jones </a:t>
            </a:r>
            <a:r>
              <a:rPr lang="pl-PL" altLang="pl-PL" sz="1600" dirty="0" err="1">
                <a:latin typeface="Calibri" panose="020F0502020204030204" pitchFamily="34" charset="0"/>
              </a:rPr>
              <a:t>VentureSource</a:t>
            </a:r>
            <a:r>
              <a:rPr lang="pl-PL" altLang="pl-PL" sz="1600" dirty="0">
                <a:latin typeface="Calibri" panose="020F0502020204030204" pitchFamily="34" charset="0"/>
              </a:rPr>
              <a:t> na podstawie wartości transakcji w 2013 r.)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pl-PL" sz="20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pl-PL" sz="20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591311"/>
              </p:ext>
            </p:extLst>
          </p:nvPr>
        </p:nvGraphicFramePr>
        <p:xfrm>
          <a:off x="307975" y="1916105"/>
          <a:ext cx="45720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530264"/>
              </p:ext>
            </p:extLst>
          </p:nvPr>
        </p:nvGraphicFramePr>
        <p:xfrm>
          <a:off x="4571999" y="1947515"/>
          <a:ext cx="45720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9350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60375" y="1096323"/>
            <a:ext cx="7920037" cy="1387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2800" dirty="0">
                <a:latin typeface="Calibri" panose="020F0502020204030204" pitchFamily="34" charset="0"/>
              </a:rPr>
              <a:t>Branże finansowane przez fundusze VC w Polsce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1600" dirty="0">
                <a:latin typeface="Calibri" panose="020F0502020204030204" pitchFamily="34" charset="0"/>
              </a:rPr>
              <a:t>(dane EVCA na podstawie transakcji z 2012 roku)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pl-PL" sz="20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pl-PL" sz="20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20721"/>
              </p:ext>
            </p:extLst>
          </p:nvPr>
        </p:nvGraphicFramePr>
        <p:xfrm>
          <a:off x="539552" y="1916832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937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0375" y="1032586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err="1" smtClean="0">
                <a:latin typeface="Calibri" panose="020F0502020204030204" pitchFamily="34" charset="0"/>
              </a:rPr>
              <a:t>Ekoinnowacje</a:t>
            </a:r>
            <a:r>
              <a:rPr lang="pl-PL" sz="3200" dirty="0" smtClean="0">
                <a:latin typeface="Calibri" panose="020F0502020204030204" pitchFamily="34" charset="0"/>
              </a:rPr>
              <a:t> finansowane kapitałem wysokiego ryzyka</a:t>
            </a:r>
          </a:p>
          <a:p>
            <a:endParaRPr lang="pl-PL" sz="2000" dirty="0" smtClean="0"/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" name="Rectangle 3"/>
          <p:cNvSpPr/>
          <p:nvPr/>
        </p:nvSpPr>
        <p:spPr>
          <a:xfrm>
            <a:off x="460375" y="2204864"/>
            <a:ext cx="82904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W</a:t>
            </a:r>
            <a:r>
              <a:rPr lang="pl-PL" sz="2000" dirty="0" smtClean="0">
                <a:latin typeface="Calibri" panose="020F0502020204030204" pitchFamily="34" charset="0"/>
              </a:rPr>
              <a:t> 2015 roku oczekiwany jest w Polsce wzrost </a:t>
            </a:r>
            <a:r>
              <a:rPr lang="pl-PL" sz="2000" dirty="0">
                <a:latin typeface="Calibri" panose="020F0502020204030204" pitchFamily="34" charset="0"/>
              </a:rPr>
              <a:t>na rynku PE, w tym </a:t>
            </a:r>
            <a:r>
              <a:rPr lang="pl-PL" sz="2000" dirty="0" smtClean="0">
                <a:latin typeface="Calibri" panose="020F0502020204030204" pitchFamily="34" charset="0"/>
              </a:rPr>
              <a:t>VC, 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o </a:t>
            </a:r>
            <a:r>
              <a:rPr lang="pl-PL" sz="2000" dirty="0">
                <a:latin typeface="Calibri" panose="020F0502020204030204" pitchFamily="34" charset="0"/>
              </a:rPr>
              <a:t>ok. 1,1 proc. (piąta pozycja w Europie). Jest to zatem więcej niż np. w Austrii i Szwajcarii, Krajach Beneluksu, Francji oraz wszystkich pozostałych państwach Europy Środkowo-Wschodniej. </a:t>
            </a:r>
            <a:endParaRPr lang="pl-PL" sz="20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997376"/>
              </p:ext>
            </p:extLst>
          </p:nvPr>
        </p:nvGraphicFramePr>
        <p:xfrm>
          <a:off x="791018" y="3539770"/>
          <a:ext cx="7959785" cy="312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28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5575" y="1201058"/>
            <a:ext cx="873693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pl-P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roblemy z uzyskaniem dofinansowania stają się podstawowymi przeszkodami wpływającymi na wdrożenie </a:t>
            </a:r>
            <a:r>
              <a:rPr lang="pl-PL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ekoinnowacji</a:t>
            </a:r>
            <a:r>
              <a:rPr lang="pl-P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 Polsce </a:t>
            </a:r>
          </a:p>
          <a:p>
            <a:endParaRPr lang="pl-PL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800" dirty="0" smtClean="0">
                <a:latin typeface="Calibri" panose="020F0502020204030204" pitchFamily="34" charset="0"/>
              </a:rPr>
              <a:t>Według </a:t>
            </a:r>
            <a:r>
              <a:rPr lang="pl-PL" sz="2800" dirty="0">
                <a:latin typeface="Calibri" panose="020F0502020204030204" pitchFamily="34" charset="0"/>
              </a:rPr>
              <a:t>ostatniego rankingu Eco-</a:t>
            </a:r>
            <a:r>
              <a:rPr lang="pl-PL" sz="2800" dirty="0" err="1">
                <a:latin typeface="Calibri" panose="020F0502020204030204" pitchFamily="34" charset="0"/>
              </a:rPr>
              <a:t>Innovation</a:t>
            </a:r>
            <a:r>
              <a:rPr lang="pl-PL" sz="2800" dirty="0">
                <a:latin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</a:rPr>
              <a:t>Scoreboard</a:t>
            </a:r>
            <a:r>
              <a:rPr lang="pl-PL" sz="2800" dirty="0">
                <a:latin typeface="Calibri" panose="020F0502020204030204" pitchFamily="34" charset="0"/>
              </a:rPr>
              <a:t>, w którym dokonuje się analizy poziomu </a:t>
            </a:r>
            <a:r>
              <a:rPr lang="pl-PL" sz="2800" dirty="0" err="1">
                <a:latin typeface="Calibri" panose="020F0502020204030204" pitchFamily="34" charset="0"/>
              </a:rPr>
              <a:t>ekoinnowacyjności</a:t>
            </a:r>
            <a:r>
              <a:rPr lang="pl-PL" sz="2800" dirty="0">
                <a:latin typeface="Calibri" panose="020F0502020204030204" pitchFamily="34" charset="0"/>
              </a:rPr>
              <a:t> poszczególnych </a:t>
            </a:r>
            <a:r>
              <a:rPr lang="pl-PL" sz="2800" dirty="0" smtClean="0">
                <a:latin typeface="Calibri" panose="020F0502020204030204" pitchFamily="34" charset="0"/>
              </a:rPr>
              <a:t>krajów – nakłady na </a:t>
            </a:r>
            <a:r>
              <a:rPr lang="pl-PL" sz="2800" dirty="0" err="1" smtClean="0">
                <a:latin typeface="Calibri" panose="020F0502020204030204" pitchFamily="34" charset="0"/>
              </a:rPr>
              <a:t>ekoinnowacje</a:t>
            </a:r>
            <a:r>
              <a:rPr lang="pl-PL" sz="2800" dirty="0" smtClean="0">
                <a:latin typeface="Calibri" panose="020F0502020204030204" pitchFamily="34" charset="0"/>
              </a:rPr>
              <a:t> w Polsce stanowiły najniższe ze wszystkich kryteriów (</a:t>
            </a:r>
            <a:r>
              <a:rPr lang="pl-PL" sz="2800" dirty="0" err="1" smtClean="0">
                <a:latin typeface="Calibri" panose="020F0502020204030204" pitchFamily="34" charset="0"/>
              </a:rPr>
              <a:t>inputs</a:t>
            </a:r>
            <a:r>
              <a:rPr lang="pl-PL" sz="2800" dirty="0" smtClean="0">
                <a:latin typeface="Calibri" panose="020F0502020204030204" pitchFamily="34" charset="0"/>
              </a:rPr>
              <a:t> </a:t>
            </a:r>
            <a:r>
              <a:rPr lang="pl-PL" sz="2800" dirty="0">
                <a:latin typeface="Calibri" panose="020F0502020204030204" pitchFamily="34" charset="0"/>
              </a:rPr>
              <a:t>- wydatki </a:t>
            </a:r>
            <a:r>
              <a:rPr lang="pl-PL" sz="2800" dirty="0" smtClean="0">
                <a:latin typeface="Calibri" panose="020F0502020204030204" pitchFamily="34" charset="0"/>
              </a:rPr>
              <a:t>                </a:t>
            </a:r>
            <a:r>
              <a:rPr lang="pl-PL" sz="2800" dirty="0" err="1" smtClean="0">
                <a:latin typeface="Calibri" panose="020F0502020204030204" pitchFamily="34" charset="0"/>
              </a:rPr>
              <a:t>rządow</a:t>
            </a:r>
            <a:r>
              <a:rPr lang="pl-PL" sz="2800" dirty="0" smtClean="0">
                <a:latin typeface="Calibri" panose="020F0502020204030204" pitchFamily="34" charset="0"/>
              </a:rPr>
              <a:t> rządowe na B+R w zakresie środowiska</a:t>
            </a:r>
            <a:br>
              <a:rPr lang="pl-PL" sz="2800" dirty="0" smtClean="0">
                <a:latin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</a:rPr>
              <a:t>i </a:t>
            </a:r>
            <a:r>
              <a:rPr lang="pl-PL" sz="2800" dirty="0">
                <a:latin typeface="Calibri" panose="020F0502020204030204" pitchFamily="34" charset="0"/>
              </a:rPr>
              <a:t>energetyki, zielone inwestycje </a:t>
            </a:r>
            <a:r>
              <a:rPr lang="pl-PL" sz="2800" dirty="0" smtClean="0">
                <a:latin typeface="Calibri" panose="020F0502020204030204" pitchFamily="34" charset="0"/>
              </a:rPr>
              <a:t>funduszy</a:t>
            </a:r>
            <a:br>
              <a:rPr lang="pl-PL" sz="2800" dirty="0" smtClean="0">
                <a:latin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</a:rPr>
              <a:t>PE/VC) </a:t>
            </a:r>
          </a:p>
          <a:p>
            <a:pPr>
              <a:buClr>
                <a:srgbClr val="00B050"/>
              </a:buClr>
            </a:pPr>
            <a:r>
              <a:rPr lang="pl-PL" sz="2800" dirty="0" smtClean="0">
                <a:latin typeface="Calibri" panose="020F0502020204030204" pitchFamily="34" charset="0"/>
              </a:rPr>
              <a:t> 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95" name="Picture 23" descr="Znalezione obrazy dla zapytania eco innovation scoreboard 20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38328"/>
            <a:ext cx="1697448" cy="239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8233" y="1128242"/>
            <a:ext cx="8208912" cy="5393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>
                <a:latin typeface="Calibri" panose="020F0502020204030204" pitchFamily="34" charset="0"/>
              </a:rPr>
              <a:t>Źródła </a:t>
            </a:r>
            <a:r>
              <a:rPr lang="pl-PL" sz="3200" dirty="0">
                <a:latin typeface="Calibri" panose="020F0502020204030204" pitchFamily="34" charset="0"/>
              </a:rPr>
              <a:t>finansowania inwestycji proekologicznych w </a:t>
            </a:r>
            <a:r>
              <a:rPr lang="pl-PL" sz="3200" dirty="0" smtClean="0">
                <a:latin typeface="Calibri" panose="020F0502020204030204" pitchFamily="34" charset="0"/>
              </a:rPr>
              <a:t>Polsce: </a:t>
            </a:r>
          </a:p>
          <a:p>
            <a:endParaRPr lang="pl-PL" sz="1050" dirty="0" smtClean="0">
              <a:latin typeface="Calibri" panose="020F0502020204030204" pitchFamily="34" charset="0"/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</a:rPr>
              <a:t>fundusze </a:t>
            </a:r>
            <a:r>
              <a:rPr lang="pl-PL" sz="2400" dirty="0">
                <a:latin typeface="Calibri" panose="020F0502020204030204" pitchFamily="34" charset="0"/>
              </a:rPr>
              <a:t>ochrony środowiska i gospodarki </a:t>
            </a:r>
            <a:r>
              <a:rPr lang="pl-PL" sz="2400" dirty="0" smtClean="0">
                <a:latin typeface="Calibri" panose="020F0502020204030204" pitchFamily="34" charset="0"/>
              </a:rPr>
              <a:t>wodnej,</a:t>
            </a:r>
          </a:p>
          <a:p>
            <a:pPr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</a:rPr>
              <a:t>środki </a:t>
            </a:r>
            <a:r>
              <a:rPr lang="pl-PL" sz="2400" dirty="0">
                <a:latin typeface="Calibri" panose="020F0502020204030204" pitchFamily="34" charset="0"/>
              </a:rPr>
              <a:t>własne przedsiębiorstw, gmin i jednostek </a:t>
            </a:r>
            <a:r>
              <a:rPr lang="pl-PL" sz="2400" dirty="0" smtClean="0">
                <a:latin typeface="Calibri" panose="020F0502020204030204" pitchFamily="34" charset="0"/>
              </a:rPr>
              <a:t>budżetowych,</a:t>
            </a:r>
          </a:p>
          <a:p>
            <a:pPr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</a:rPr>
              <a:t>banki </a:t>
            </a:r>
            <a:r>
              <a:rPr lang="pl-PL" sz="2400" dirty="0">
                <a:latin typeface="Calibri" panose="020F0502020204030204" pitchFamily="34" charset="0"/>
              </a:rPr>
              <a:t>krajowe udzielające pożyczek i </a:t>
            </a:r>
            <a:r>
              <a:rPr lang="pl-PL" sz="2400" dirty="0" smtClean="0">
                <a:latin typeface="Calibri" panose="020F0502020204030204" pitchFamily="34" charset="0"/>
              </a:rPr>
              <a:t>kredytów,</a:t>
            </a:r>
          </a:p>
          <a:p>
            <a:pPr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</a:rPr>
              <a:t>budżet </a:t>
            </a:r>
            <a:r>
              <a:rPr lang="pl-PL" sz="2400" dirty="0">
                <a:latin typeface="Calibri" panose="020F0502020204030204" pitchFamily="34" charset="0"/>
              </a:rPr>
              <a:t>państwa i budżety </a:t>
            </a:r>
            <a:r>
              <a:rPr lang="pl-PL" sz="2400" dirty="0" smtClean="0">
                <a:latin typeface="Calibri" panose="020F0502020204030204" pitchFamily="34" charset="0"/>
              </a:rPr>
              <a:t>wojewodów,</a:t>
            </a:r>
          </a:p>
          <a:p>
            <a:pPr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</a:rPr>
              <a:t>źródła </a:t>
            </a:r>
            <a:r>
              <a:rPr lang="pl-PL" sz="2400" dirty="0">
                <a:latin typeface="Calibri" panose="020F0502020204030204" pitchFamily="34" charset="0"/>
              </a:rPr>
              <a:t>zagraniczne, w tym rosnący od 2004 r. udział </a:t>
            </a:r>
            <a:r>
              <a:rPr lang="pl-PL" sz="2400" dirty="0" smtClean="0">
                <a:latin typeface="Calibri" panose="020F0502020204030204" pitchFamily="34" charset="0"/>
              </a:rPr>
              <a:t>dotacji</a:t>
            </a:r>
            <a:br>
              <a:rPr lang="pl-PL" sz="2400" dirty="0" smtClean="0">
                <a:latin typeface="Calibri" panose="020F0502020204030204" pitchFamily="34" charset="0"/>
              </a:rPr>
            </a:br>
            <a:r>
              <a:rPr lang="pl-PL" sz="2400" dirty="0" smtClean="0">
                <a:latin typeface="Calibri" panose="020F0502020204030204" pitchFamily="34" charset="0"/>
              </a:rPr>
              <a:t>z </a:t>
            </a:r>
            <a:r>
              <a:rPr lang="pl-PL" sz="2400" dirty="0">
                <a:latin typeface="Calibri" panose="020F0502020204030204" pitchFamily="34" charset="0"/>
              </a:rPr>
              <a:t>Unii </a:t>
            </a:r>
            <a:r>
              <a:rPr lang="pl-PL" sz="2400" dirty="0" smtClean="0">
                <a:latin typeface="Calibri" panose="020F0502020204030204" pitchFamily="34" charset="0"/>
              </a:rPr>
              <a:t>Europejskiej,</a:t>
            </a:r>
          </a:p>
          <a:p>
            <a:pPr>
              <a:buClr>
                <a:srgbClr val="00B050"/>
              </a:buClr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</a:rPr>
              <a:t>pozostałe </a:t>
            </a:r>
            <a:r>
              <a:rPr lang="pl-PL" sz="2400" dirty="0">
                <a:latin typeface="Calibri" panose="020F0502020204030204" pitchFamily="34" charset="0"/>
              </a:rPr>
              <a:t>(m.in. </a:t>
            </a:r>
            <a:r>
              <a:rPr lang="pl-PL" sz="2400" dirty="0" err="1">
                <a:latin typeface="Calibri" panose="020F0502020204030204" pitchFamily="34" charset="0"/>
              </a:rPr>
              <a:t>ARiMR</a:t>
            </a:r>
            <a:r>
              <a:rPr lang="pl-PL" sz="2400" dirty="0">
                <a:latin typeface="Calibri" panose="020F0502020204030204" pitchFamily="34" charset="0"/>
              </a:rPr>
              <a:t>, Fundacja Wspomagania Wsi, </a:t>
            </a:r>
            <a:r>
              <a:rPr lang="pl-PL" sz="2400" dirty="0" err="1">
                <a:latin typeface="Calibri" panose="020F0502020204030204" pitchFamily="34" charset="0"/>
              </a:rPr>
              <a:t>EkoFundusz</a:t>
            </a:r>
            <a:r>
              <a:rPr lang="pl-PL" sz="2400" dirty="0">
                <a:latin typeface="Calibri" panose="020F0502020204030204" pitchFamily="34" charset="0"/>
              </a:rPr>
              <a:t>, inne fundacje</a:t>
            </a:r>
            <a:r>
              <a:rPr lang="pl-PL" sz="2400" dirty="0" smtClean="0">
                <a:latin typeface="Calibri" panose="020F0502020204030204" pitchFamily="34" charset="0"/>
              </a:rPr>
              <a:t>)…</a:t>
            </a:r>
            <a:endParaRPr lang="pl-PL" sz="2400" dirty="0">
              <a:latin typeface="Calibri" panose="020F0502020204030204" pitchFamily="34" charset="0"/>
            </a:endParaRPr>
          </a:p>
          <a:p>
            <a:pPr>
              <a:buClr>
                <a:srgbClr val="00B050"/>
              </a:buClr>
            </a:pPr>
            <a:r>
              <a:rPr lang="pl-PL" sz="2800" dirty="0" smtClean="0">
                <a:latin typeface="Calibri" panose="020F0502020204030204" pitchFamily="34" charset="0"/>
              </a:rPr>
              <a:t> 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82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201058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latin typeface="Calibri" panose="020F0502020204030204" pitchFamily="34" charset="0"/>
              </a:rPr>
              <a:t>Finansowanie </a:t>
            </a:r>
            <a:r>
              <a:rPr lang="pl-PL" sz="3200" dirty="0" err="1">
                <a:latin typeface="Calibri" panose="020F0502020204030204" pitchFamily="34" charset="0"/>
              </a:rPr>
              <a:t>ekoinnowacji</a:t>
            </a:r>
            <a:r>
              <a:rPr lang="pl-PL" sz="3200" dirty="0">
                <a:latin typeface="Calibri" panose="020F0502020204030204" pitchFamily="34" charset="0"/>
              </a:rPr>
              <a:t> ze środków </a:t>
            </a:r>
            <a:r>
              <a:rPr lang="pl-PL" sz="3200" dirty="0" smtClean="0">
                <a:latin typeface="Calibri" panose="020F0502020204030204" pitchFamily="34" charset="0"/>
              </a:rPr>
              <a:t>unijnych</a:t>
            </a:r>
          </a:p>
          <a:p>
            <a:endParaRPr lang="pl-PL" sz="2000" dirty="0" smtClean="0"/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122" name="Picture 2" descr="Znalezione obrazy dla zapytania horizon 20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942" y="2093610"/>
            <a:ext cx="235267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0375" y="1959702"/>
            <a:ext cx="51197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 smtClean="0">
                <a:latin typeface="Calibri" panose="020F0502020204030204" pitchFamily="34" charset="0"/>
              </a:rPr>
              <a:t>Horyzont 2020 </a:t>
            </a:r>
            <a:r>
              <a:rPr lang="pl-PL" sz="2000" dirty="0" smtClean="0">
                <a:latin typeface="Calibri" panose="020F0502020204030204" pitchFamily="34" charset="0"/>
              </a:rPr>
              <a:t>- wspiera nie tylko badania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w zakresie nowych   rozwiązań, ale również ich nadzór, prezentację i rozwój na rynku, jednocześnie ułatwia przejście od etapu badań naukowych do wprowadzenia na rynek.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W ramach tej inicjatywy zdefiniowano siedem wyzwań priorytetowych, do których należą m.in. zrównoważone rolnictwo i leśnictwo, badania mórz i wód śródlądowych oraz </a:t>
            </a:r>
            <a:r>
              <a:rPr lang="pl-PL" sz="2000" dirty="0" err="1" smtClean="0">
                <a:latin typeface="Calibri" panose="020F0502020204030204" pitchFamily="34" charset="0"/>
              </a:rPr>
              <a:t>biogospodarka</a:t>
            </a:r>
            <a:r>
              <a:rPr lang="pl-PL" sz="2000" dirty="0" smtClean="0">
                <a:latin typeface="Calibri" panose="020F0502020204030204" pitchFamily="34" charset="0"/>
              </a:rPr>
              <a:t>; bezpieczna, czysta i efektywna energia; a także działania w dziedzinie klimatu, środowisko, efektywna gospodarka zasobami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i surowce. </a:t>
            </a:r>
            <a:endParaRPr lang="pl-PL" sz="20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52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201058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latin typeface="Calibri" panose="020F0502020204030204" pitchFamily="34" charset="0"/>
              </a:rPr>
              <a:t>Finansowanie </a:t>
            </a:r>
            <a:r>
              <a:rPr lang="pl-PL" sz="3200" dirty="0" err="1">
                <a:latin typeface="Calibri" panose="020F0502020204030204" pitchFamily="34" charset="0"/>
              </a:rPr>
              <a:t>ekoinnowacji</a:t>
            </a:r>
            <a:r>
              <a:rPr lang="pl-PL" sz="3200" dirty="0">
                <a:latin typeface="Calibri" panose="020F0502020204030204" pitchFamily="34" charset="0"/>
              </a:rPr>
              <a:t> ze środków </a:t>
            </a:r>
            <a:r>
              <a:rPr lang="pl-PL" sz="3200" dirty="0" smtClean="0">
                <a:latin typeface="Calibri" panose="020F0502020204030204" pitchFamily="34" charset="0"/>
              </a:rPr>
              <a:t>unijnych</a:t>
            </a:r>
          </a:p>
          <a:p>
            <a:endParaRPr lang="pl-PL" sz="2000" dirty="0" smtClean="0"/>
          </a:p>
          <a:p>
            <a:pPr algn="just">
              <a:buClr>
                <a:srgbClr val="00B050"/>
              </a:buClr>
            </a:pPr>
            <a:r>
              <a:rPr lang="pl-PL" sz="2800" dirty="0" smtClean="0">
                <a:latin typeface="Calibri" panose="020F0502020204030204" pitchFamily="34" charset="0"/>
              </a:rPr>
              <a:t> 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060848"/>
            <a:ext cx="2160240" cy="15629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87824" y="1975885"/>
            <a:ext cx="56166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Narodowy Fundusz Ochrony Środowiska</a:t>
            </a:r>
            <a:b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Gospodarki Wodnej (</a:t>
            </a:r>
            <a:r>
              <a:rPr lang="pl-PL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NFOŚiGW</a:t>
            </a:r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pełni rolę Krajowego Punktu Kontaktowego </a:t>
            </a:r>
            <a:r>
              <a:rPr lang="pl-PL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LIFE</a:t>
            </a:r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jedynego instrumentu finansowego Unii Europejskiej poświęconego wyłącznie współfinansowaniu projektów z dziedziny ochrony środowiska i klimatu – programu </a:t>
            </a:r>
            <a:r>
              <a:rPr lang="pl-PL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LIFE</a:t>
            </a:r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Jednym z jego głównych założeń jest identyfikacja i promocja nowych rozwiązań dla problemów dotyczących środowiska w tym przyrody. Co ważne, Beneficjent, a więc każdy podmiot (jednostki, podmioty i instytucje publiczne lub prywatne) może łącznie ze środków KE i </a:t>
            </a:r>
            <a:r>
              <a:rPr lang="pl-PL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NFOŚiGW</a:t>
            </a:r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uzyskać dofinansowanie przedsięwzięcia nawet do wysokości 95% kosztów kwalifikowanych.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503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201058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latin typeface="Calibri" panose="020F0502020204030204" pitchFamily="34" charset="0"/>
              </a:rPr>
              <a:t>Finansowanie </a:t>
            </a:r>
            <a:r>
              <a:rPr lang="pl-PL" sz="3200" dirty="0" err="1">
                <a:latin typeface="Calibri" panose="020F0502020204030204" pitchFamily="34" charset="0"/>
              </a:rPr>
              <a:t>ekoinnowacji</a:t>
            </a:r>
            <a:r>
              <a:rPr lang="pl-PL" sz="3200" dirty="0">
                <a:latin typeface="Calibri" panose="020F0502020204030204" pitchFamily="34" charset="0"/>
              </a:rPr>
              <a:t> ze środków </a:t>
            </a:r>
            <a:r>
              <a:rPr lang="pl-PL" sz="3200" dirty="0" smtClean="0">
                <a:latin typeface="Calibri" panose="020F0502020204030204" pitchFamily="34" charset="0"/>
              </a:rPr>
              <a:t>unijnych</a:t>
            </a:r>
          </a:p>
          <a:p>
            <a:endParaRPr lang="pl-PL" sz="2000" dirty="0" smtClean="0"/>
          </a:p>
          <a:p>
            <a:pPr algn="just">
              <a:buClr>
                <a:srgbClr val="00B050"/>
              </a:buClr>
            </a:pPr>
            <a:r>
              <a:rPr lang="pl-PL" sz="2800" dirty="0" smtClean="0">
                <a:latin typeface="Calibri" panose="020F0502020204030204" pitchFamily="34" charset="0"/>
              </a:rPr>
              <a:t> 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Rectangle 4"/>
          <p:cNvSpPr/>
          <p:nvPr/>
        </p:nvSpPr>
        <p:spPr>
          <a:xfrm>
            <a:off x="305842" y="1874536"/>
            <a:ext cx="56166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>
                <a:latin typeface="Calibri" panose="020F0502020204030204" pitchFamily="34" charset="0"/>
              </a:rPr>
              <a:t>Działania wspierające przechodzenie na gospodarkę niskoemisyjną we wszystkich sektorach, a także ochrona i rozwój dziedzictwa </a:t>
            </a:r>
            <a:r>
              <a:rPr lang="pl-PL" sz="2000" dirty="0" smtClean="0">
                <a:latin typeface="Calibri" panose="020F0502020204030204" pitchFamily="34" charset="0"/>
              </a:rPr>
              <a:t>naturalnego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i </a:t>
            </a:r>
            <a:r>
              <a:rPr lang="pl-PL" sz="2000" dirty="0">
                <a:latin typeface="Calibri" panose="020F0502020204030204" pitchFamily="34" charset="0"/>
              </a:rPr>
              <a:t>kulturowego; wspieranie przechodzenia do efektywnej gospodarki zasobami, „zielony wzrost</a:t>
            </a:r>
            <a:r>
              <a:rPr lang="pl-PL" sz="2000" dirty="0" smtClean="0">
                <a:latin typeface="Calibri" panose="020F0502020204030204" pitchFamily="34" charset="0"/>
              </a:rPr>
              <a:t>”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i </a:t>
            </a:r>
            <a:r>
              <a:rPr lang="pl-PL" sz="2000" dirty="0" err="1">
                <a:latin typeface="Calibri" panose="020F0502020204030204" pitchFamily="34" charset="0"/>
              </a:rPr>
              <a:t>ekoinnowacje</a:t>
            </a:r>
            <a:r>
              <a:rPr lang="pl-PL" sz="2000" dirty="0">
                <a:latin typeface="Calibri" panose="020F0502020204030204" pitchFamily="34" charset="0"/>
              </a:rPr>
              <a:t> stały się przedmiotem wsparcia projektów finansowanych z programu </a:t>
            </a:r>
            <a:r>
              <a:rPr lang="pl-PL" sz="2400" dirty="0">
                <a:latin typeface="Calibri" panose="020F0502020204030204" pitchFamily="34" charset="0"/>
              </a:rPr>
              <a:t>INTERREG Europa </a:t>
            </a:r>
            <a:r>
              <a:rPr lang="pl-PL" sz="2400" dirty="0" smtClean="0">
                <a:latin typeface="Calibri" panose="020F0502020204030204" pitchFamily="34" charset="0"/>
              </a:rPr>
              <a:t>2014-2020.</a:t>
            </a:r>
            <a:endParaRPr lang="pl-PL" sz="2400" dirty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637" y="1894107"/>
            <a:ext cx="2466975" cy="18478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55976" y="438929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 Współpracy Europa Środkowa 2020, obejmujący priorytetowo działania związane ze wzmacnianiem regionalnych zdolności innowacyjnych, współpracą w zakresie innowacji na rzecz zwiększenia konkurencyjności Europy Środkowej. </a:t>
            </a:r>
            <a:endParaRPr lang="pl-PL" dirty="0">
              <a:latin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4728783"/>
            <a:ext cx="368617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" name="Rectangle 3"/>
          <p:cNvSpPr/>
          <p:nvPr/>
        </p:nvSpPr>
        <p:spPr>
          <a:xfrm>
            <a:off x="460375" y="1343026"/>
            <a:ext cx="843210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 smtClean="0">
                <a:latin typeface="Calibri" panose="020F0502020204030204" pitchFamily="34" charset="0"/>
              </a:rPr>
              <a:t>Program Operacyjny </a:t>
            </a:r>
            <a:r>
              <a:rPr lang="pl-PL" sz="2800" dirty="0">
                <a:latin typeface="Calibri" panose="020F0502020204030204" pitchFamily="34" charset="0"/>
              </a:rPr>
              <a:t>Infrastruktura i Środowisko (PO IŚ</a:t>
            </a:r>
            <a:r>
              <a:rPr lang="pl-PL" sz="2800" dirty="0" smtClean="0">
                <a:latin typeface="Calibri" panose="020F0502020204030204" pitchFamily="34" charset="0"/>
              </a:rPr>
              <a:t>)</a:t>
            </a:r>
          </a:p>
          <a:p>
            <a:pPr algn="ctr"/>
            <a:endParaRPr lang="pl-PL" sz="2000" dirty="0" smtClean="0"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Priorytet</a:t>
            </a:r>
            <a:r>
              <a:rPr lang="pl-PL" sz="2000" dirty="0">
                <a:latin typeface="Calibri" panose="020F0502020204030204" pitchFamily="34" charset="0"/>
              </a:rPr>
              <a:t>: Zmniejszenie emisyjności gospodarki, </a:t>
            </a:r>
            <a:r>
              <a:rPr lang="pl-PL" sz="2000" dirty="0" smtClean="0">
                <a:latin typeface="Calibri" panose="020F0502020204030204" pitchFamily="34" charset="0"/>
              </a:rPr>
              <a:t>wsparcie </a:t>
            </a:r>
            <a:r>
              <a:rPr lang="pl-PL" sz="2000" dirty="0">
                <a:latin typeface="Calibri" panose="020F0502020204030204" pitchFamily="34" charset="0"/>
              </a:rPr>
              <a:t>działań w zakresie Wytwarzania i dystrybucji energii pochodzącej ze źródeł odnawialnych; Promowanie efektywności energetycznej i korzystania z odnawialnych źródeł </a:t>
            </a:r>
            <a:r>
              <a:rPr lang="pl-PL" sz="2000" dirty="0" smtClean="0">
                <a:latin typeface="Calibri" panose="020F0502020204030204" pitchFamily="34" charset="0"/>
              </a:rPr>
              <a:t>energii w </a:t>
            </a:r>
            <a:r>
              <a:rPr lang="pl-PL" sz="2000" dirty="0">
                <a:latin typeface="Calibri" panose="020F0502020204030204" pitchFamily="34" charset="0"/>
              </a:rPr>
              <a:t>przedsiębiorstwach; czy Wspieranie efektywności energetycznej, inteligentnego zarządzania energią i wykorzystania odnawialnych źródeł energii w infrastrukturze publicznej, w tym w budynkach </a:t>
            </a:r>
            <a:r>
              <a:rPr lang="pl-PL" sz="2000" dirty="0" smtClean="0">
                <a:latin typeface="Calibri" panose="020F0502020204030204" pitchFamily="34" charset="0"/>
              </a:rPr>
              <a:t>publicznych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i </a:t>
            </a:r>
            <a:r>
              <a:rPr lang="pl-PL" sz="2000" dirty="0">
                <a:latin typeface="Calibri" panose="020F0502020204030204" pitchFamily="34" charset="0"/>
              </a:rPr>
              <a:t>w sektorze mieszkaniowym.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algn="just"/>
            <a:endParaRPr lang="pl-PL" sz="2000" dirty="0" smtClean="0"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Priorytet: Ochrona </a:t>
            </a:r>
            <a:r>
              <a:rPr lang="pl-PL" sz="2000" dirty="0">
                <a:latin typeface="Calibri" panose="020F0502020204030204" pitchFamily="34" charset="0"/>
              </a:rPr>
              <a:t>środowiska, w tym adaptacja do zmian klimatu, połączono priorytety inwestycyjne z dwóch celów tematycznych, tj. Promowanie dostosowania do zmian klimatu, zapobiegania </a:t>
            </a:r>
            <a:r>
              <a:rPr lang="pl-PL" sz="2000" dirty="0" smtClean="0">
                <a:latin typeface="Calibri" panose="020F0502020204030204" pitchFamily="34" charset="0"/>
              </a:rPr>
              <a:t>ryzyku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i </a:t>
            </a:r>
            <a:r>
              <a:rPr lang="pl-PL" sz="2000" dirty="0">
                <a:latin typeface="Calibri" panose="020F0502020204030204" pitchFamily="34" charset="0"/>
              </a:rPr>
              <a:t>zarządzania ryzykiem oraz </a:t>
            </a:r>
            <a:r>
              <a:rPr lang="pl-PL" sz="2000" dirty="0" smtClean="0">
                <a:latin typeface="Calibri" panose="020F0502020204030204" pitchFamily="34" charset="0"/>
              </a:rPr>
              <a:t>Zachowanie i </a:t>
            </a:r>
            <a:r>
              <a:rPr lang="pl-PL" sz="2000" dirty="0">
                <a:latin typeface="Calibri" panose="020F0502020204030204" pitchFamily="34" charset="0"/>
              </a:rPr>
              <a:t>ochrona środowiska </a:t>
            </a:r>
            <a:r>
              <a:rPr lang="pl-PL" sz="2000" smtClean="0">
                <a:latin typeface="Calibri" panose="020F0502020204030204" pitchFamily="34" charset="0"/>
              </a:rPr>
              <a:t>a także </a:t>
            </a:r>
            <a:r>
              <a:rPr lang="pl-PL" sz="2000" dirty="0">
                <a:latin typeface="Calibri" panose="020F0502020204030204" pitchFamily="34" charset="0"/>
              </a:rPr>
              <a:t>promowanie efektywnego gospodarowania zasobami. </a:t>
            </a:r>
            <a:endParaRPr lang="pl-PL" sz="2000" b="1" dirty="0" smtClean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3547" y="5952672"/>
            <a:ext cx="1728191" cy="87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1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" name="Rectangle 3"/>
          <p:cNvSpPr/>
          <p:nvPr/>
        </p:nvSpPr>
        <p:spPr>
          <a:xfrm>
            <a:off x="460375" y="1343026"/>
            <a:ext cx="8432105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latin typeface="Calibri" panose="020F0502020204030204" pitchFamily="34" charset="0"/>
              </a:rPr>
              <a:t>Program Operacyjny Inteligentny Rozwój (PO IR)</a:t>
            </a:r>
          </a:p>
          <a:p>
            <a:pPr algn="ctr"/>
            <a:endParaRPr lang="pl-PL" sz="2000" dirty="0" smtClean="0">
              <a:latin typeface="Calibri" panose="020F0502020204030204" pitchFamily="34" charset="0"/>
            </a:endParaRPr>
          </a:p>
          <a:p>
            <a:pPr algn="ctr"/>
            <a:endParaRPr lang="pl-PL" sz="1000" dirty="0" smtClean="0"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Priorytet</a:t>
            </a:r>
            <a:r>
              <a:rPr lang="pl-PL" sz="2000" dirty="0">
                <a:latin typeface="Calibri" panose="020F0502020204030204" pitchFamily="34" charset="0"/>
              </a:rPr>
              <a:t>: </a:t>
            </a:r>
            <a:r>
              <a:rPr lang="pl-PL" sz="2000" dirty="0" smtClean="0">
                <a:latin typeface="Calibri" panose="020F0502020204030204" pitchFamily="34" charset="0"/>
              </a:rPr>
              <a:t>Wsparcie </a:t>
            </a:r>
            <a:r>
              <a:rPr lang="pl-PL" sz="2000" dirty="0">
                <a:latin typeface="Calibri" panose="020F0502020204030204" pitchFamily="34" charset="0"/>
              </a:rPr>
              <a:t>wdrożeń wyników prac B+R, możliwe będzie wsparcie projektów m.in. w zakresie </a:t>
            </a:r>
            <a:r>
              <a:rPr lang="pl-PL" sz="2000" dirty="0" err="1">
                <a:latin typeface="Calibri" panose="020F0502020204030204" pitchFamily="34" charset="0"/>
              </a:rPr>
              <a:t>ekoinnowacji</a:t>
            </a:r>
            <a:r>
              <a:rPr lang="pl-PL" sz="2000" dirty="0">
                <a:latin typeface="Calibri" panose="020F0502020204030204" pitchFamily="34" charset="0"/>
              </a:rPr>
              <a:t> dotyczących wprowadzenia na rynek innowacji produktowych lub procesowych (własnych lub zakupionych) w przedsiębiorstwach. Warunkiem ubiegania się o wsparcie jest posiadanie przez przedsiębiorcę praw do wartości niematerialnych i prawnych (np. patentu, licencji, know-how, nieopatentowanej wiedzy technicznej), będących istotą wdrożenia.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algn="just"/>
            <a:endParaRPr lang="pl-PL" sz="2000" dirty="0" smtClean="0"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Priorytet: </a:t>
            </a:r>
            <a:r>
              <a:rPr lang="pl-PL" sz="2000" dirty="0">
                <a:latin typeface="Calibri" panose="020F0502020204030204" pitchFamily="34" charset="0"/>
              </a:rPr>
              <a:t>Badania naukowe i prace rozwojowe, </a:t>
            </a:r>
            <a:r>
              <a:rPr lang="pl-PL" sz="2000" dirty="0" smtClean="0">
                <a:latin typeface="Calibri" panose="020F0502020204030204" pitchFamily="34" charset="0"/>
              </a:rPr>
              <a:t>dotyczący projektów, </a:t>
            </a:r>
            <a:r>
              <a:rPr lang="pl-PL" sz="2000" dirty="0">
                <a:latin typeface="Calibri" panose="020F0502020204030204" pitchFamily="34" charset="0"/>
              </a:rPr>
              <a:t>których rezultatem jest powstanie rozwiązania (produktu/technologii/usługi) pozytywnie oddziałującego na ochronę środowiska, o odpowiednich wskaźnikach </a:t>
            </a:r>
            <a:r>
              <a:rPr lang="pl-PL" sz="2000" dirty="0" err="1">
                <a:latin typeface="Calibri" panose="020F0502020204030204" pitchFamily="34" charset="0"/>
              </a:rPr>
              <a:t>ekoinnowacyjności</a:t>
            </a:r>
            <a:r>
              <a:rPr lang="pl-PL" sz="2000" dirty="0">
                <a:latin typeface="Calibri" panose="020F0502020204030204" pitchFamily="34" charset="0"/>
              </a:rPr>
              <a:t>. </a:t>
            </a:r>
            <a:endParaRPr lang="pl-PL" sz="2000" b="1" dirty="0" smtClean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5799399"/>
            <a:ext cx="1872208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5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8035" y="1279289"/>
            <a:ext cx="84969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latin typeface="Calibri" panose="020F0502020204030204" pitchFamily="34" charset="0"/>
              </a:rPr>
              <a:t>Finansowanie </a:t>
            </a:r>
            <a:r>
              <a:rPr lang="pl-PL" sz="3200" dirty="0" err="1">
                <a:latin typeface="Calibri" panose="020F0502020204030204" pitchFamily="34" charset="0"/>
              </a:rPr>
              <a:t>ekoinnowacji</a:t>
            </a:r>
            <a:r>
              <a:rPr lang="pl-PL" sz="3200" dirty="0">
                <a:latin typeface="Calibri" panose="020F0502020204030204" pitchFamily="34" charset="0"/>
              </a:rPr>
              <a:t> ze środków </a:t>
            </a:r>
            <a:r>
              <a:rPr lang="pl-PL" sz="3200" dirty="0" smtClean="0">
                <a:latin typeface="Calibri" panose="020F0502020204030204" pitchFamily="34" charset="0"/>
              </a:rPr>
              <a:t>krajowych</a:t>
            </a:r>
          </a:p>
          <a:p>
            <a:endParaRPr lang="pl-PL" sz="2000" dirty="0" smtClean="0"/>
          </a:p>
        </p:txBody>
      </p:sp>
      <p:sp>
        <p:nvSpPr>
          <p:cNvPr id="7" name="AutoShape 15" descr="data:image/png;base64,iVBORw0KGgoAAAANSUhEUgAAA4cAAAGQCAYAAAAdoRWcAAAbIElEQVR4Xu3bwQ3AMAwDMWX/pXN7mB2BuI/g9M1HgAABAgQIECBAgAABAucF3nkBAAQIECBAgAABAgQIECAw41AEBAgQIECAAAECBAgQIGAcaoAAAQIECBAgQIAAAQIEZhyKgAABAgQIECBAgAABAgSMQw0QIECAAAECBAgQIECAQAL+OZQ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AHjUAMECBAgQIAAAQIECBAg4HKoAQIECBAgQIAAAQIECBBIwLNSGRAgQIAAAQIECBAgQICAcagBAgQIECBAgAABAgQIEHA51AABAgQIECBAgAABAgQIJOBZqQwIECBAgAABAgQIECBAwDjUAAECBAgQIECAAAECBAi4HGqAAAECBAgQIECAAAECBBLwrFQGBAgQIECAAAECBAgQIGAcaoAAAQIECBAgQIAAAQIEXA41QIAAAQIECBAgQIAAAQIJeFYqAwIECBAgQIAAAQIECBAwDjVAgAABAgQIECBAgAABAi6HGiBAgAABAgQIECBAgACBBDwrlQEBAgQIECBAgAABAgQIGIcaIECAAAECBAgQIECAAAGXQw0QIECAAAECBAgQIECAQAKelcqAAAECBAgQIECAAAECBIxDDRAgQIAAAQIECBAgQICAy6EGCBAgQIAAAQIECBAgQCABz0plQIAAAQIECBAgQIAAAQLGoQYIECBAgAABAgQIECBAwOVQAwQIECBAgAABAgQIECCQgGelMiBAgAABAgQIECBAgAAB41ADBAgQIECAAAECBAgQIOByqAECBAgQIECAAAECBAgQSMCzUhkQIECAAAECBAgQIECAgHGoAQIECBAgQIAAAQIECBBwOdQAAQIECBAgQIAAAQIECCTgWakMCBAgQIAAAQIECBAgQMA41AABAgQIECBAgAABAgQIuBxqgAABAgQIECBAgAABAgQS8KxUBgQIECBAgAABAgQIECBgHGqAAAECBAgQIECAAAECBFwONUCAAAECBAgQIECAAAECCXhWKgMCBAgQIECAAAECBAgQMA41QIAAAQIECBAgQIAAAQIuhxogQIAAAQIECBAgQIAAgQQ8K5UBAQIECBAgQIAAAQIECBiHGiBAgAABAgQIECBAgAABl0MNECBAgAABAgQIECBAgEACnpXKgAABAgQIECBAgAABAgSMQw0QIECAAAECBAgQIECAgMuhBggQIECAAAECBAgQIEAgAc9KZUCAAAECBAgQIECAAAECxqEGCBAgQIAAAQIECBAgQMDlUAMECBAgQIAAAQIECBAgkIBnpTIgQIAAAQIECBAgQIAAAeNQAwQIECBAgAABAgQIECDgcqgBAgQIECBAgAABAgQIEEjAs1IZECBAgAABAgQIECBAgIBxqAECBAgQIECAAAECBAgQcDnUAAECBAgQIECAAAECBAgk4FmpDAgQIECAAAECBAgQIEDAONQAAQIECBAgQIAAAQIECLgcaoAAAQIECBAgQIAAAQIEEvCsVAYECBAgQIAAAQIECBAgYBxqgAABAgQIECBAgAABAgRcDjVAgAABAgQIECBAgAABAgl4VioDAgQIECBAgAABAgQIEDAONUCAAAECBAgQIECAAAECLocaIECAAAECBAgQIECAAIEEPCuVAQECBAgQIECAAAECBAgYhxogQIAAAQIECBAgQIAAAZdDDRAgQIAAAQIECBAgQIBAAp6VyoAAAQIECBAgQIAAAQIEjEMNECBAgAABAgQIECBAgIDLoQYIECBAgAABAgQIECBAIAHPSmVAgAABAgQIECBAgAABAsahBggQIECAAAECBAgQIEDA5VADBAgQIECAAAECBAgQIJCAZ6UyIECAAAECBAgQIECAAIF9ftwBkWpmMf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" name="Rectangle 3"/>
          <p:cNvSpPr/>
          <p:nvPr/>
        </p:nvSpPr>
        <p:spPr>
          <a:xfrm>
            <a:off x="458035" y="2124642"/>
            <a:ext cx="829042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latin typeface="Calibri" panose="020F0502020204030204" pitchFamily="34" charset="0"/>
              </a:rPr>
              <a:t>Podstawowe kierunki finansowania </a:t>
            </a:r>
            <a:r>
              <a:rPr lang="pl-PL" sz="2000" dirty="0">
                <a:latin typeface="Calibri" panose="020F0502020204030204" pitchFamily="34" charset="0"/>
              </a:rPr>
              <a:t>ochrony środowiska w Polsce</a:t>
            </a:r>
            <a:r>
              <a:rPr lang="pl-PL" sz="2000" dirty="0" smtClean="0">
                <a:latin typeface="Calibri" panose="020F0502020204030204" pitchFamily="34" charset="0"/>
              </a:rPr>
              <a:t>:</a:t>
            </a:r>
          </a:p>
          <a:p>
            <a:pPr marL="457200" indent="-457200" algn="just">
              <a:buClr>
                <a:srgbClr val="00B050"/>
              </a:buClr>
              <a:buFont typeface="+mj-lt"/>
              <a:buAutoNum type="arabicPeriod"/>
            </a:pPr>
            <a:r>
              <a:rPr lang="pl-PL" sz="2000" dirty="0" smtClean="0">
                <a:latin typeface="Calibri" panose="020F0502020204030204" pitchFamily="34" charset="0"/>
              </a:rPr>
              <a:t>zrównoważona </a:t>
            </a:r>
            <a:r>
              <a:rPr lang="pl-PL" sz="2000" dirty="0">
                <a:latin typeface="Calibri" panose="020F0502020204030204" pitchFamily="34" charset="0"/>
              </a:rPr>
              <a:t>ochrona i gospodarowanie zasobami wodnymi</a:t>
            </a:r>
            <a:r>
              <a:rPr lang="pl-PL" sz="2000" dirty="0" smtClean="0">
                <a:latin typeface="Calibri" panose="020F0502020204030204" pitchFamily="34" charset="0"/>
              </a:rPr>
              <a:t>,</a:t>
            </a:r>
          </a:p>
          <a:p>
            <a:pPr marL="457200" indent="-457200" algn="just">
              <a:buClr>
                <a:srgbClr val="00B050"/>
              </a:buClr>
              <a:buFont typeface="+mj-lt"/>
              <a:buAutoNum type="arabicPeriod"/>
            </a:pPr>
            <a:r>
              <a:rPr lang="pl-PL" sz="2000" dirty="0" smtClean="0">
                <a:latin typeface="Calibri" panose="020F0502020204030204" pitchFamily="34" charset="0"/>
              </a:rPr>
              <a:t>gospodarka </a:t>
            </a:r>
            <a:r>
              <a:rPr lang="pl-PL" sz="2000" dirty="0">
                <a:latin typeface="Calibri" panose="020F0502020204030204" pitchFamily="34" charset="0"/>
              </a:rPr>
              <a:t>odpadami i ochrona ziemi,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457200" indent="-457200" algn="just">
              <a:buClr>
                <a:srgbClr val="00B050"/>
              </a:buClr>
              <a:buFont typeface="+mj-lt"/>
              <a:buAutoNum type="arabicPeriod"/>
            </a:pPr>
            <a:r>
              <a:rPr lang="pl-PL" sz="2000" dirty="0" smtClean="0">
                <a:latin typeface="Calibri" panose="020F0502020204030204" pitchFamily="34" charset="0"/>
              </a:rPr>
              <a:t>ochrona </a:t>
            </a:r>
            <a:r>
              <a:rPr lang="pl-PL" sz="2000" dirty="0">
                <a:latin typeface="Calibri" panose="020F0502020204030204" pitchFamily="34" charset="0"/>
              </a:rPr>
              <a:t>atmosfery, w tym przeciwdziałanie zmianom </a:t>
            </a:r>
            <a:r>
              <a:rPr lang="pl-PL" sz="2000" dirty="0" smtClean="0">
                <a:latin typeface="Calibri" panose="020F0502020204030204" pitchFamily="34" charset="0"/>
              </a:rPr>
              <a:t>klimatycznym,</a:t>
            </a:r>
          </a:p>
          <a:p>
            <a:pPr marL="457200" indent="-457200" algn="just">
              <a:buClr>
                <a:srgbClr val="00B050"/>
              </a:buClr>
              <a:buFont typeface="+mj-lt"/>
              <a:buAutoNum type="arabicPeriod"/>
            </a:pPr>
            <a:r>
              <a:rPr lang="pl-PL" sz="2000" dirty="0" smtClean="0">
                <a:latin typeface="Calibri" panose="020F0502020204030204" pitchFamily="34" charset="0"/>
              </a:rPr>
              <a:t>ochrona </a:t>
            </a:r>
            <a:r>
              <a:rPr lang="pl-PL" sz="2000" dirty="0">
                <a:latin typeface="Calibri" panose="020F0502020204030204" pitchFamily="34" charset="0"/>
              </a:rPr>
              <a:t>przyrody i różnorodności </a:t>
            </a:r>
            <a:r>
              <a:rPr lang="pl-PL" sz="2000" dirty="0" smtClean="0">
                <a:latin typeface="Calibri" panose="020F0502020204030204" pitchFamily="34" charset="0"/>
              </a:rPr>
              <a:t>biologicznej</a:t>
            </a:r>
          </a:p>
          <a:p>
            <a:pPr marL="457200" indent="-457200" algn="just">
              <a:buClr>
                <a:srgbClr val="00B050"/>
              </a:buClr>
              <a:buFont typeface="+mj-lt"/>
              <a:buAutoNum type="arabicPeriod"/>
            </a:pPr>
            <a:endParaRPr lang="pl-PL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GEKON - Generator Koncepcji Ekologicznych. Program wspiera </a:t>
            </a:r>
            <a:r>
              <a:rPr lang="pl-PL" sz="2000" dirty="0" smtClean="0">
                <a:latin typeface="Calibri" panose="020F0502020204030204" pitchFamily="34" charset="0"/>
              </a:rPr>
              <a:t>projekty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z </a:t>
            </a:r>
            <a:r>
              <a:rPr lang="pl-PL" sz="2000" dirty="0">
                <a:latin typeface="Calibri" panose="020F0502020204030204" pitchFamily="34" charset="0"/>
              </a:rPr>
              <a:t>sektora prywatnego nakierowane na przeprowadzenie badań naukowych i prac rozwojowych, a następnie na wdrożenie powstałych w ich wyniku innowacyjnych technologii </a:t>
            </a:r>
            <a:r>
              <a:rPr lang="pl-PL" sz="2000" dirty="0" smtClean="0">
                <a:latin typeface="Calibri" panose="020F0502020204030204" pitchFamily="34" charset="0"/>
              </a:rPr>
              <a:t>proekologicznych</a:t>
            </a:r>
          </a:p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EUREKA</a:t>
            </a:r>
          </a:p>
          <a:p>
            <a:pPr marL="342900" indent="-342900" algn="just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Akcelerator Zielonych Technologii </a:t>
            </a:r>
            <a:r>
              <a:rPr lang="pl-PL" sz="2000" dirty="0" err="1">
                <a:latin typeface="Calibri" panose="020F0502020204030204" pitchFamily="34" charset="0"/>
              </a:rPr>
              <a:t>GreenEvo</a:t>
            </a:r>
            <a:r>
              <a:rPr lang="pl-PL" sz="2000" dirty="0">
                <a:latin typeface="Calibri" panose="020F0502020204030204" pitchFamily="34" charset="0"/>
              </a:rPr>
              <a:t>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Clr>
                <a:srgbClr val="00B050"/>
              </a:buClr>
            </a:pPr>
            <a:endParaRPr lang="pl-PL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8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Office Theme">
    <a:majorFont>
      <a:latin typeface="Arial"/>
      <a:ea typeface="Microsoft YaHei"/>
      <a:cs typeface=""/>
    </a:majorFont>
    <a:minorFont>
      <a:latin typeface="Arial"/>
      <a:ea typeface="Microsoft YaHei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Office Theme">
    <a:majorFont>
      <a:latin typeface="Arial"/>
      <a:ea typeface="Microsoft YaHei"/>
      <a:cs typeface=""/>
    </a:majorFont>
    <a:minorFont>
      <a:latin typeface="Arial"/>
      <a:ea typeface="Microsoft YaHei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Office Theme">
    <a:majorFont>
      <a:latin typeface="Arial"/>
      <a:ea typeface="Microsoft YaHei"/>
      <a:cs typeface=""/>
    </a:majorFont>
    <a:minorFont>
      <a:latin typeface="Arial"/>
      <a:ea typeface="Microsoft YaHei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prezntacja_pl (1)</Template>
  <TotalTime>170</TotalTime>
  <Words>589</Words>
  <Application>Microsoft Office PowerPoint</Application>
  <PresentationFormat>Pokaz na ekranie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Microsoft YaHei</vt:lpstr>
      <vt:lpstr>Arial</vt:lpstr>
      <vt:lpstr>Calibri</vt:lpstr>
      <vt:lpstr>Office Theme</vt:lpstr>
      <vt:lpstr>Finansowanie ekoinnowacji  dr Aleksandra Szulczewska-Remi Katedra Controllingu, Analizy Finansowej i Wyceny Wydział Zarządzania  Uniwersytet Ekonomiczny w Poznaniu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Finansowanie ekoinnowacji  dr Aleksandra Szulczewska-Remi Katedra Controllingu, Analizy Finansowej i Wyceny Wydział Zarządzania  Uniwersytet Ekonomiczny w Poznaniu</dc:title>
  <dc:creator>Ola</dc:creator>
  <cp:lastModifiedBy>EKO EKO</cp:lastModifiedBy>
  <cp:revision>21</cp:revision>
  <dcterms:created xsi:type="dcterms:W3CDTF">2015-11-20T19:46:13Z</dcterms:created>
  <dcterms:modified xsi:type="dcterms:W3CDTF">2016-03-03T12:36:39Z</dcterms:modified>
</cp:coreProperties>
</file>